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9" r:id="rId6"/>
    <p:sldId id="260" r:id="rId7"/>
    <p:sldId id="267" r:id="rId8"/>
    <p:sldId id="268" r:id="rId9"/>
    <p:sldId id="263" r:id="rId10"/>
    <p:sldId id="264" r:id="rId11"/>
    <p:sldId id="265" r:id="rId12"/>
    <p:sldId id="266" r:id="rId13"/>
    <p:sldId id="270" r:id="rId14"/>
    <p:sldId id="278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38" userDrawn="1">
          <p15:clr>
            <a:srgbClr val="A4A3A4"/>
          </p15:clr>
        </p15:guide>
        <p15:guide id="4" pos="7242" userDrawn="1">
          <p15:clr>
            <a:srgbClr val="A4A3A4"/>
          </p15:clr>
        </p15:guide>
        <p15:guide id="6" orient="horz" pos="1026" userDrawn="1">
          <p15:clr>
            <a:srgbClr val="000000"/>
          </p15:clr>
        </p15:guide>
        <p15:guide id="7" orient="horz" pos="1344" userDrawn="1">
          <p15:clr>
            <a:srgbClr val="000000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Юрий Донской" initials="ЮД" lastIdx="1" clrIdx="0">
    <p:extLst>
      <p:ext uri="{19B8F6BF-5375-455C-9EA6-DF929625EA0E}">
        <p15:presenceInfo xmlns:p15="http://schemas.microsoft.com/office/powerpoint/2012/main" userId="5f755d427400b6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FEE0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38" y="96"/>
      </p:cViewPr>
      <p:guideLst>
        <p:guide orient="horz" pos="2160"/>
        <p:guide pos="3840"/>
        <p:guide pos="438"/>
        <p:guide pos="7242"/>
        <p:guide orient="horz" pos="1026"/>
        <p:guide orient="horz" pos="134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r>
              <a:rPr lang="ru-RU" baseline="0">
                <a:solidFill>
                  <a:schemeClr val="tx1"/>
                </a:solidFill>
                <a:latin typeface="Times New Roman" panose="02020603050405020304" pitchFamily="18" charset="0"/>
              </a:rPr>
              <a:t>Количество итераций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15843</c:v>
                </c:pt>
                <c:pt idx="1">
                  <c:v>15843</c:v>
                </c:pt>
                <c:pt idx="2">
                  <c:v>15843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C0-4BC5-AB72-0E8876743EBC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99980001</c:v>
                </c:pt>
                <c:pt idx="1">
                  <c:v>99980001</c:v>
                </c:pt>
                <c:pt idx="2">
                  <c:v>99980001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C0-4BC5-AB72-0E8876743EB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Потраченное</a:t>
            </a:r>
            <a:r>
              <a:rPr lang="ru-RU" baseline="0" dirty="0"/>
              <a:t> время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7.0000000000000001E-3</c:v>
                </c:pt>
                <c:pt idx="1">
                  <c:v>3.0000000000000001E-3</c:v>
                </c:pt>
                <c:pt idx="2">
                  <c:v>4.0000000000000001E-3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B36-48C7-914B-06BA582B356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7.0000000000000001E-3</c:v>
                </c:pt>
                <c:pt idx="1">
                  <c:v>5.0000000000000001E-3</c:v>
                </c:pt>
                <c:pt idx="2">
                  <c:v>5.0000000000000001E-3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B36-48C7-914B-06BA582B356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pPr>
            <a:r>
              <a:rPr lang="ru-RU" baseline="0" dirty="0">
                <a:solidFill>
                  <a:schemeClr val="tx1"/>
                </a:solidFill>
                <a:latin typeface="Times New Roman" panose="02020603050405020304" pitchFamily="18" charset="0"/>
              </a:rPr>
              <a:t>Потраченное время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3.36</c:v>
                </c:pt>
                <c:pt idx="1">
                  <c:v>1.992</c:v>
                </c:pt>
                <c:pt idx="2">
                  <c:v>1.8680000000000001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CB-494A-9E42-77173014A2C8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522.88800000000003</c:v>
                </c:pt>
                <c:pt idx="1">
                  <c:v>509.30200000000002</c:v>
                </c:pt>
                <c:pt idx="2">
                  <c:v>515.26700000000005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8CB-494A-9E42-77173014A2C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Количество</a:t>
            </a:r>
            <a:r>
              <a:rPr lang="ru-RU" baseline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итераций</a:t>
            </a:r>
            <a:endParaRPr lang="ru-RU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8.0008542644395733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4FC-4F36-8832-3FEBFF9AACB3}"/>
                </c:ext>
              </c:extLst>
            </c:dLbl>
            <c:dLbl>
              <c:idx val="1"/>
              <c:layout>
                <c:manualLayout>
                  <c:x val="0"/>
                  <c:y val="-7.2007688379956164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4FC-4F36-8832-3FEBFF9AACB3}"/>
                </c:ext>
              </c:extLst>
            </c:dLbl>
            <c:dLbl>
              <c:idx val="2"/>
              <c:layout>
                <c:manualLayout>
                  <c:x val="8.9105764018244231E-17"/>
                  <c:y val="-7.6008115512175969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4FC-4F36-8832-3FEBFF9AACB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61326270</c:v>
                </c:pt>
                <c:pt idx="1">
                  <c:v>61247134</c:v>
                </c:pt>
                <c:pt idx="2">
                  <c:v>62168719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40-45C5-887A-2AC3D61A754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61333877</c:v>
                </c:pt>
                <c:pt idx="1">
                  <c:v>61254665</c:v>
                </c:pt>
                <c:pt idx="2">
                  <c:v>62176352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40-45C5-887A-2AC3D61A754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Потраченное</a:t>
            </a:r>
            <a:r>
              <a:rPr lang="ru-RU" baseline="0" dirty="0"/>
              <a:t> время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4.400469845441763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BB61-4F12-AB6D-33F19C90CBE2}"/>
                </c:ext>
              </c:extLst>
            </c:dLbl>
            <c:dLbl>
              <c:idx val="1"/>
              <c:layout>
                <c:manualLayout>
                  <c:x val="0"/>
                  <c:y val="-6.0006406983296817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BB61-4F12-AB6D-33F19C90CB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419.85899999999998</c:v>
                </c:pt>
                <c:pt idx="1">
                  <c:v>357.46899999999999</c:v>
                </c:pt>
                <c:pt idx="2">
                  <c:v>394.21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DC-4390-8521-7C6DA0E71F9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layout>
                <c:manualLayout>
                  <c:x val="0"/>
                  <c:y val="-4.4004698454417651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BB61-4F12-AB6D-33F19C90CBE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404.69799999999998</c:v>
                </c:pt>
                <c:pt idx="1">
                  <c:v>338.47399999999999</c:v>
                </c:pt>
                <c:pt idx="2">
                  <c:v>402.32400000000001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DC-4390-8521-7C6DA0E71F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</a:t>
            </a:r>
            <a:r>
              <a:rPr lang="ru-RU" baseline="0" dirty="0"/>
              <a:t> итераций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99960005</c:v>
                </c:pt>
                <c:pt idx="1">
                  <c:v>99960005</c:v>
                </c:pt>
                <c:pt idx="2">
                  <c:v>99960005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56-4D72-85FD-9D305270D1EB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99980001</c:v>
                </c:pt>
                <c:pt idx="1">
                  <c:v>99980001</c:v>
                </c:pt>
                <c:pt idx="2">
                  <c:v>99980001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256-4D72-85FD-9D305270D1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Потраченное</a:t>
            </a:r>
            <a:r>
              <a:rPr lang="ru-RU" baseline="0" dirty="0"/>
              <a:t> время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9.7207410955236946E-3"/>
                  <c:y val="0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04B-43B8-88EC-A1F102A205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520.35</c:v>
                </c:pt>
                <c:pt idx="1">
                  <c:v>577.82500000000005</c:v>
                </c:pt>
                <c:pt idx="2">
                  <c:v>567.40899999999999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6C-42BD-BCBB-FE4AA7B699B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9.7207410955236946E-3"/>
                  <c:y val="-7.3340316857097385E-17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04B-43B8-88EC-A1F102A20552}"/>
                </c:ext>
              </c:extLst>
            </c:dLbl>
            <c:dLbl>
              <c:idx val="2"/>
              <c:layout>
                <c:manualLayout>
                  <c:x val="0"/>
                  <c:y val="-3.6003844189978082E-2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04B-43B8-88EC-A1F102A205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518.48099999999999</c:v>
                </c:pt>
                <c:pt idx="1">
                  <c:v>556.89599999999996</c:v>
                </c:pt>
                <c:pt idx="2">
                  <c:v>571.096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6C-42BD-BCBB-FE4AA7B699B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</a:t>
            </a:r>
            <a:r>
              <a:rPr lang="ru-RU" baseline="0" dirty="0"/>
              <a:t> итераций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56</c:v>
                </c:pt>
                <c:pt idx="1">
                  <c:v>56</c:v>
                </c:pt>
                <c:pt idx="2">
                  <c:v>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5C3-4443-846C-6D3C3C3DDA7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89</c:v>
                </c:pt>
                <c:pt idx="1">
                  <c:v>89</c:v>
                </c:pt>
                <c:pt idx="2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5C3-4443-846C-6D3C3C3DDA7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Потраченное</a:t>
            </a:r>
            <a:r>
              <a:rPr lang="ru-RU" baseline="0" dirty="0"/>
              <a:t> время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2E-3</c:v>
                </c:pt>
                <c:pt idx="1">
                  <c:v>1E-3</c:v>
                </c:pt>
                <c:pt idx="2">
                  <c:v>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5F-4AA1-85F4-77883410FF0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1E-3</c:v>
                </c:pt>
                <c:pt idx="1">
                  <c:v>2E-3</c:v>
                </c:pt>
                <c:pt idx="2">
                  <c:v>6.0000000000000001E-3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5F-4AA1-85F4-77883410FF0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Количество</a:t>
            </a:r>
            <a:r>
              <a:rPr lang="ru-RU" baseline="0" dirty="0"/>
              <a:t> итераций</a:t>
            </a:r>
            <a:endParaRPr lang="ru-RU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Алгоритм А*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449</c:v>
                </c:pt>
                <c:pt idx="1">
                  <c:v>449</c:v>
                </c:pt>
                <c:pt idx="2">
                  <c:v>449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A6-43C9-A51F-266032285F99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Алгоитм Дейкстры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Лист1!$A$2:$A$4</c:f>
              <c:strCache>
                <c:ptCount val="3"/>
                <c:pt idx="0">
                  <c:v>Тест 1</c:v>
                </c:pt>
                <c:pt idx="1">
                  <c:v>Тест 2</c:v>
                </c:pt>
                <c:pt idx="2">
                  <c:v>Тест 3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807</c:v>
                </c:pt>
                <c:pt idx="1">
                  <c:v>807</c:v>
                </c:pt>
                <c:pt idx="2">
                  <c:v>807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5A6-43C9-A51F-266032285F9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473836879"/>
        <c:axId val="1473848527"/>
      </c:barChart>
      <c:catAx>
        <c:axId val="1473836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48527"/>
        <c:crosses val="autoZero"/>
        <c:auto val="1"/>
        <c:lblAlgn val="ctr"/>
        <c:lblOffset val="100"/>
        <c:noMultiLvlLbl val="0"/>
      </c:catAx>
      <c:valAx>
        <c:axId val="147384852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147383687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10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3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4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6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7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6B99DD-C3A1-4E43-82B5-7B1229FA4892}" type="datetimeFigureOut">
              <a:rPr lang="ru-RU" smtClean="0"/>
              <a:t>31.03.2023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95FD12-65D3-4BD9-9BF9-BA9BE7FFD29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98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7B0E4-3478-45CD-BA14-94BA3D5ED416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7224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970A-B3E4-4404-AF38-B4515F7453A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991836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970A-B3E4-4404-AF38-B4515F7453A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4552531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970A-B3E4-4404-AF38-B4515F7453A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24959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970A-B3E4-4404-AF38-B4515F7453A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1592213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B7970A-B3E4-4404-AF38-B4515F7453A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4235927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F6C618-DC4A-4DE4-9695-D8B423D93120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06878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9F6F8-EE97-475C-9416-B898F9B8C4C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0910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7CA45-CD3F-43B5-A867-D7E3AA641EFC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614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9041EF-F11C-4DBE-B446-EB690785ECD1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6388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D4CC67-DBF0-4798-8AB0-D6C2EFF5322C}" type="datetime1">
              <a:rPr lang="ru-RU" smtClean="0"/>
              <a:t>31.03.2023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127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E6EF0-C5B2-41F4-8BA6-348B23B49BEA}" type="datetime1">
              <a:rPr lang="ru-RU" smtClean="0"/>
              <a:t>31.03.2023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87464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ED3AF-DE4F-4CFC-A0F6-A597EC31DAF3}" type="datetime1">
              <a:rPr lang="ru-RU" smtClean="0"/>
              <a:t>31.03.2023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992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0A73D5-440D-47B5-8A8D-DE24648200BC}" type="datetime1">
              <a:rPr lang="ru-RU" smtClean="0"/>
              <a:t>31.03.2023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05671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60EF1-2005-49D4-918B-82D3A1D0FC93}" type="datetime1">
              <a:rPr lang="ru-RU" smtClean="0"/>
              <a:t>31.03.2023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38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2A4B-3FDB-4D3B-A0C0-DAF6BCD00FBF}" type="datetime1">
              <a:rPr lang="ru-RU" smtClean="0"/>
              <a:t>31.03.2023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3328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7970A-B3E4-4404-AF38-B4515F7453A9}" type="datetime1">
              <a:rPr lang="ru-RU" smtClean="0"/>
              <a:t>31.03.2023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8ED8C4DB-7122-414B-81A0-1688A8AD14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9149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93E062-F8E5-F540-AB20-8E70C40AC7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7967" y="1637321"/>
            <a:ext cx="9144000" cy="1354029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А*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835E83F-CA94-657F-31F2-0D6090353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495354"/>
            <a:ext cx="4474780" cy="1450649"/>
          </a:xfrm>
        </p:spPr>
        <p:txBody>
          <a:bodyPr>
            <a:normAutofit/>
          </a:bodyPr>
          <a:lstStyle/>
          <a:p>
            <a:pPr algn="l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 студент </a:t>
            </a:r>
          </a:p>
          <a:p>
            <a:pPr algn="l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Б9121-09.03.03 ПИКД (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</a:p>
          <a:p>
            <a:pPr algn="l"/>
            <a:r>
              <a:rPr lang="ru-RU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Чен Михаил Николаевич</a:t>
            </a:r>
          </a:p>
          <a:p>
            <a:pPr algn="l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31310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9DC088E-188C-E270-2B69-6FEE9E5AA26C}"/>
              </a:ext>
            </a:extLst>
          </p:cNvPr>
          <p:cNvSpPr txBox="1"/>
          <p:nvPr/>
        </p:nvSpPr>
        <p:spPr>
          <a:xfrm>
            <a:off x="695325" y="2551837"/>
            <a:ext cx="10212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Если ℎ(𝑣) монотонна, то последовательность значений 𝑓(𝑣) на любом пути не убывает.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01CD58-C127-ACFC-EDBA-6BA3ADB8C4D3}"/>
              </a:ext>
            </a:extLst>
          </p:cNvPr>
          <p:cNvSpPr txBox="1"/>
          <p:nvPr/>
        </p:nvSpPr>
        <p:spPr>
          <a:xfrm>
            <a:off x="11496674" y="6164317"/>
            <a:ext cx="619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10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1F1F70-5CF7-43E0-8705-36F9874A2C9A}"/>
              </a:ext>
            </a:extLst>
          </p:cNvPr>
          <p:cNvSpPr txBox="1"/>
          <p:nvPr/>
        </p:nvSpPr>
        <p:spPr>
          <a:xfrm>
            <a:off x="695325" y="733004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Утверждение 3</a:t>
            </a:r>
          </a:p>
        </p:txBody>
      </p:sp>
    </p:spTree>
    <p:extLst>
      <p:ext uri="{BB962C8B-B14F-4D97-AF65-F5344CB8AC3E}">
        <p14:creationId xmlns:p14="http://schemas.microsoft.com/office/powerpoint/2010/main" val="3761205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C5EDB0-7CE3-D414-6744-59B79C40488B}"/>
              </a:ext>
            </a:extLst>
          </p:cNvPr>
          <p:cNvSpPr txBox="1"/>
          <p:nvPr/>
        </p:nvSpPr>
        <p:spPr>
          <a:xfrm>
            <a:off x="880217" y="2828835"/>
            <a:ext cx="87403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A* является оптимальным, если функция ℎ(𝑣) монотонна.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6009D-3589-014D-C8B9-5771C8309DBA}"/>
              </a:ext>
            </a:extLst>
          </p:cNvPr>
          <p:cNvSpPr txBox="1"/>
          <p:nvPr/>
        </p:nvSpPr>
        <p:spPr>
          <a:xfrm>
            <a:off x="11496675" y="6164317"/>
            <a:ext cx="638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11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2633EA-A546-460B-9659-B50B9FC54ECA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Утверждение 4</a:t>
            </a:r>
          </a:p>
        </p:txBody>
      </p:sp>
    </p:spTree>
    <p:extLst>
      <p:ext uri="{BB962C8B-B14F-4D97-AF65-F5344CB8AC3E}">
        <p14:creationId xmlns:p14="http://schemas.microsoft.com/office/powerpoint/2010/main" val="55336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966397-E01A-0A4D-043C-EFE222D1ADF4}"/>
                  </a:ext>
                </a:extLst>
              </p:cNvPr>
              <p:cNvSpPr txBox="1"/>
              <p:nvPr/>
            </p:nvSpPr>
            <p:spPr>
              <a:xfrm>
                <a:off x="393231" y="1461843"/>
                <a:ext cx="9389347" cy="53961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ru-R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Манхэттенское расстояние: </a:t>
                </a: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ru-RU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ru-RU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ru-R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Расстояние Чебышева: 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𝑚𝑎𝑥</m:t>
                    </m:r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(</m:t>
                    </m:r>
                    <m:d>
                      <m:dPr>
                        <m:begChr m:val="|"/>
                        <m:endChr m:val="|"/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4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ru-RU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ctr"/>
                <a:endParaRPr lang="ru-RU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r>
                  <a:rPr lang="ru-R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Евклидово расстояние по прямой: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400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4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p>
                                      <m:r>
                                        <a:rPr lang="en-US" sz="40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.</m:t>
                                  </m:r>
                                  <m:r>
                                    <a:rPr lang="en-US" sz="40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4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ru-RU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ctr"/>
                <a:endParaRPr lang="ru-RU" sz="4000" b="1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966397-E01A-0A4D-043C-EFE222D1AD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31" y="1461843"/>
                <a:ext cx="9389347" cy="5396157"/>
              </a:xfrm>
              <a:prstGeom prst="rect">
                <a:avLst/>
              </a:prstGeom>
              <a:blipFill>
                <a:blip r:embed="rId2"/>
                <a:stretch>
                  <a:fillRect t="-158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6CC0E509-9207-B9A4-3103-AFD5EDEADC1C}"/>
              </a:ext>
            </a:extLst>
          </p:cNvPr>
          <p:cNvSpPr txBox="1"/>
          <p:nvPr/>
        </p:nvSpPr>
        <p:spPr>
          <a:xfrm>
            <a:off x="11496674" y="6164317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12</a:t>
            </a:r>
            <a:endParaRPr lang="ru-RU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6296A1-04E2-40D4-A313-D1DA049BFABD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Примеры эвристик</a:t>
            </a:r>
          </a:p>
        </p:txBody>
      </p:sp>
    </p:spTree>
    <p:extLst>
      <p:ext uri="{BB962C8B-B14F-4D97-AF65-F5344CB8AC3E}">
        <p14:creationId xmlns:p14="http://schemas.microsoft.com/office/powerpoint/2010/main" val="1301911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Прямоугольник 134">
            <a:extLst>
              <a:ext uri="{FF2B5EF4-FFF2-40B4-BE49-F238E27FC236}">
                <a16:creationId xmlns:a16="http://schemas.microsoft.com/office/drawing/2014/main" id="{C086C253-3185-9E00-563F-E650971B77B5}"/>
              </a:ext>
            </a:extLst>
          </p:cNvPr>
          <p:cNvSpPr/>
          <p:nvPr/>
        </p:nvSpPr>
        <p:spPr>
          <a:xfrm>
            <a:off x="8317541" y="1602120"/>
            <a:ext cx="3842231" cy="267077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2F2123C-3979-E1CE-5E57-E4097168D9D5}"/>
              </a:ext>
            </a:extLst>
          </p:cNvPr>
          <p:cNvSpPr txBox="1"/>
          <p:nvPr/>
        </p:nvSpPr>
        <p:spPr>
          <a:xfrm>
            <a:off x="9350390" y="2607867"/>
            <a:ext cx="3507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H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94DE2EA4-72B4-DD96-41F9-024155906B95}"/>
              </a:ext>
            </a:extLst>
          </p:cNvPr>
          <p:cNvSpPr txBox="1"/>
          <p:nvPr/>
        </p:nvSpPr>
        <p:spPr>
          <a:xfrm>
            <a:off x="8402999" y="1780967"/>
            <a:ext cx="387767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G + H = </a:t>
            </a:r>
            <a:r>
              <a:rPr lang="ru-RU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вес ячейки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 = </a:t>
            </a:r>
            <a:r>
              <a:rPr lang="ru-RU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эвристическое приближение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 = </a:t>
            </a:r>
            <a:r>
              <a:rPr lang="ru-RU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длина пути</a:t>
            </a: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– указатель на родительскую ячейку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D15599B-17BC-A548-698D-C8FCE7E8C59A}"/>
              </a:ext>
            </a:extLst>
          </p:cNvPr>
          <p:cNvSpPr txBox="1"/>
          <p:nvPr/>
        </p:nvSpPr>
        <p:spPr>
          <a:xfrm>
            <a:off x="11496675" y="6164317"/>
            <a:ext cx="618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13</a:t>
            </a:r>
            <a:endParaRPr lang="ru-RU" b="1" dirty="0"/>
          </a:p>
        </p:txBody>
      </p:sp>
      <p:sp>
        <p:nvSpPr>
          <p:cNvPr id="3" name="Стрелка: влево 2">
            <a:extLst>
              <a:ext uri="{FF2B5EF4-FFF2-40B4-BE49-F238E27FC236}">
                <a16:creationId xmlns:a16="http://schemas.microsoft.com/office/drawing/2014/main" id="{DDB29AED-CC57-C85E-F0B6-37C61B815B2A}"/>
              </a:ext>
            </a:extLst>
          </p:cNvPr>
          <p:cNvSpPr/>
          <p:nvPr/>
        </p:nvSpPr>
        <p:spPr>
          <a:xfrm>
            <a:off x="8484207" y="3579770"/>
            <a:ext cx="411965" cy="85458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930090C6-B2EA-492F-B047-3F242BF043C2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Пример работы алгоритма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31E254A2-5ABB-4826-BB94-A2454DB3B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49" y="1602119"/>
            <a:ext cx="7561242" cy="425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033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A9063-880E-4280-6FF7-0C640A8A5E0D}"/>
              </a:ext>
            </a:extLst>
          </p:cNvPr>
          <p:cNvSpPr txBox="1"/>
          <p:nvPr/>
        </p:nvSpPr>
        <p:spPr>
          <a:xfrm>
            <a:off x="11496675" y="6164317"/>
            <a:ext cx="62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14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9EBAC-CC4D-B775-FA99-51A1EB208FA3}"/>
              </a:ext>
            </a:extLst>
          </p:cNvPr>
          <p:cNvSpPr txBox="1"/>
          <p:nvPr/>
        </p:nvSpPr>
        <p:spPr>
          <a:xfrm>
            <a:off x="880217" y="1659285"/>
            <a:ext cx="1017499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Сравнение с алгоритмом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Дейкстры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 Подборка тестов: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размер поля</a:t>
            </a:r>
          </a:p>
          <a:p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сложность рельефа поля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сложность маршрута</a:t>
            </a:r>
          </a:p>
          <a:p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     удаленность начальной и конечной вершин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Независимость от технических помех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573AE89-96C4-4D25-890A-9198DF34B186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Методология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919577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A9063-880E-4280-6FF7-0C640A8A5E0D}"/>
              </a:ext>
            </a:extLst>
          </p:cNvPr>
          <p:cNvSpPr txBox="1"/>
          <p:nvPr/>
        </p:nvSpPr>
        <p:spPr>
          <a:xfrm>
            <a:off x="11496675" y="6164317"/>
            <a:ext cx="62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15</a:t>
            </a:r>
            <a:endParaRPr lang="ru-RU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59EBAC-CC4D-B775-FA99-51A1EB208FA3}"/>
              </a:ext>
            </a:extLst>
          </p:cNvPr>
          <p:cNvSpPr txBox="1"/>
          <p:nvPr/>
        </p:nvSpPr>
        <p:spPr>
          <a:xfrm>
            <a:off x="880217" y="1980725"/>
            <a:ext cx="885344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поиска наименьшего по стоимости пути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 взвешенном графе.</a:t>
            </a:r>
          </a:p>
          <a:p>
            <a:endParaRPr lang="ru-RU" sz="36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Особенность:</a:t>
            </a:r>
          </a:p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</a:t>
            </a: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ассматриваются </a:t>
            </a:r>
            <a:r>
              <a:rPr lang="ru-RU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все</a:t>
            </a: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возможные 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ути до </a:t>
            </a:r>
            <a:r>
              <a:rPr lang="ru-RU" sz="360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всех</a:t>
            </a:r>
            <a:r>
              <a:rPr lang="ru-RU" sz="36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остальных вершин.</a:t>
            </a:r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BC1B38-1DF5-4F5B-9D89-EA01ACEBC6F1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Дейкстры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4904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A9063-880E-4280-6FF7-0C640A8A5E0D}"/>
              </a:ext>
            </a:extLst>
          </p:cNvPr>
          <p:cNvSpPr txBox="1"/>
          <p:nvPr/>
        </p:nvSpPr>
        <p:spPr>
          <a:xfrm>
            <a:off x="11496675" y="6164317"/>
            <a:ext cx="62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16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59EBAC-CC4D-B775-FA99-51A1EB208FA3}"/>
                  </a:ext>
                </a:extLst>
              </p:cNvPr>
              <p:cNvSpPr txBox="1"/>
              <p:nvPr/>
            </p:nvSpPr>
            <p:spPr>
              <a:xfrm>
                <a:off x="695325" y="1632716"/>
                <a:ext cx="5941958" cy="4955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Входные данные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endParaRPr lang="ru-RU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Размер поля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10000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10000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Значение всех ячеек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Стартовая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(0;0)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Конечная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(9999;9999)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Разница:</a:t>
                </a:r>
              </a:p>
              <a:p>
                <a:endParaRPr lang="ru-RU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количеству итераций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63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0933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времени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21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368</m:t>
                    </m:r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Эффективность:</a:t>
                </a:r>
              </a:p>
              <a:p>
                <a:endParaRPr lang="ru-RU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</a:t>
                </a:r>
                <a:r>
                  <a:rPr lang="ru-RU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Дейкстры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проверяет все вершины алгоритм А* – только вершины в направлении 	           			          конечной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59EBAC-CC4D-B775-FA99-51A1EB208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632716"/>
                <a:ext cx="5941958" cy="4955203"/>
              </a:xfrm>
              <a:prstGeom prst="rect">
                <a:avLst/>
              </a:prstGeom>
              <a:blipFill>
                <a:blip r:embed="rId2"/>
                <a:stretch>
                  <a:fillRect l="-1026" t="-738" b="-123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Диаграмма 6">
            <a:extLst>
              <a:ext uri="{FF2B5EF4-FFF2-40B4-BE49-F238E27FC236}">
                <a16:creationId xmlns:a16="http://schemas.microsoft.com/office/drawing/2014/main" id="{EC5C77C3-652A-DB99-03BF-FBB6C84CD0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1654443"/>
              </p:ext>
            </p:extLst>
          </p:nvPr>
        </p:nvGraphicFramePr>
        <p:xfrm>
          <a:off x="6270735" y="260131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Диаграмма 4">
            <a:extLst>
              <a:ext uri="{FF2B5EF4-FFF2-40B4-BE49-F238E27FC236}">
                <a16:creationId xmlns:a16="http://schemas.microsoft.com/office/drawing/2014/main" id="{0250ED72-6C5F-DE7B-A556-B94A93F58B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50105314"/>
              </p:ext>
            </p:extLst>
          </p:nvPr>
        </p:nvGraphicFramePr>
        <p:xfrm>
          <a:off x="6270736" y="3429000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A8B50CF-632E-4BB4-A7D1-4D9432242C8B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Тесты (без преград)</a:t>
            </a:r>
          </a:p>
        </p:txBody>
      </p:sp>
    </p:spTree>
    <p:extLst>
      <p:ext uri="{BB962C8B-B14F-4D97-AF65-F5344CB8AC3E}">
        <p14:creationId xmlns:p14="http://schemas.microsoft.com/office/powerpoint/2010/main" val="1004826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A9063-880E-4280-6FF7-0C640A8A5E0D}"/>
              </a:ext>
            </a:extLst>
          </p:cNvPr>
          <p:cNvSpPr txBox="1"/>
          <p:nvPr/>
        </p:nvSpPr>
        <p:spPr>
          <a:xfrm>
            <a:off x="11496675" y="6164317"/>
            <a:ext cx="62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17</a:t>
            </a:r>
            <a:endParaRPr lang="ru-RU" b="1" dirty="0"/>
          </a:p>
        </p:txBody>
      </p:sp>
      <p:graphicFrame>
        <p:nvGraphicFramePr>
          <p:cNvPr id="8" name="Диаграмма 7">
            <a:extLst>
              <a:ext uri="{FF2B5EF4-FFF2-40B4-BE49-F238E27FC236}">
                <a16:creationId xmlns:a16="http://schemas.microsoft.com/office/drawing/2014/main" id="{D4021545-1F9E-5CB9-1A15-875261A8FFC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2872730"/>
              </p:ext>
            </p:extLst>
          </p:nvPr>
        </p:nvGraphicFramePr>
        <p:xfrm>
          <a:off x="6270735" y="260131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Диаграмма 8">
            <a:extLst>
              <a:ext uri="{FF2B5EF4-FFF2-40B4-BE49-F238E27FC236}">
                <a16:creationId xmlns:a16="http://schemas.microsoft.com/office/drawing/2014/main" id="{476C1788-763F-3BD3-8922-5E382F37AA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4204633"/>
              </p:ext>
            </p:extLst>
          </p:nvPr>
        </p:nvGraphicFramePr>
        <p:xfrm>
          <a:off x="6270736" y="3429000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C87342-B150-0010-5DE5-AFAF2DE415B7}"/>
                  </a:ext>
                </a:extLst>
              </p:cNvPr>
              <p:cNvSpPr txBox="1"/>
              <p:nvPr/>
            </p:nvSpPr>
            <p:spPr>
              <a:xfrm>
                <a:off x="695324" y="1638432"/>
                <a:ext cx="5400675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Входные данные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endParaRPr lang="ru-RU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Размер поля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10000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10000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Значение ячеек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𝑣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≤1000000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Стартовая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150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0;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150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Конечная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6500;6500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Разница:</a:t>
                </a:r>
              </a:p>
              <a:p>
                <a:endParaRPr lang="ru-RU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количеству итераций </a:t>
                </a:r>
                <a14:m>
                  <m:oMath xmlns:m="http://schemas.openxmlformats.org/officeDocument/2006/math"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  <m:r>
                      <a:rPr lang="en-US" sz="2000" b="0" i="0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времени 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</m:t>
                    </m:r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Эффективность:</a:t>
                </a:r>
              </a:p>
              <a:p>
                <a:endParaRPr lang="ru-RU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зависит от сложности поля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3C87342-B150-0010-5DE5-AFAF2DE415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" y="1638432"/>
                <a:ext cx="5400675" cy="4431983"/>
              </a:xfrm>
              <a:prstGeom prst="rect">
                <a:avLst/>
              </a:prstGeom>
              <a:blipFill>
                <a:blip r:embed="rId4"/>
                <a:stretch>
                  <a:fillRect l="-1129" t="-82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3D15BB9C-7200-4296-A994-443CDEA217EA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Тесты (случайные значения)</a:t>
            </a:r>
          </a:p>
        </p:txBody>
      </p:sp>
    </p:spTree>
    <p:extLst>
      <p:ext uri="{BB962C8B-B14F-4D97-AF65-F5344CB8AC3E}">
        <p14:creationId xmlns:p14="http://schemas.microsoft.com/office/powerpoint/2010/main" val="5908152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A9063-880E-4280-6FF7-0C640A8A5E0D}"/>
              </a:ext>
            </a:extLst>
          </p:cNvPr>
          <p:cNvSpPr txBox="1"/>
          <p:nvPr/>
        </p:nvSpPr>
        <p:spPr>
          <a:xfrm>
            <a:off x="11496675" y="6164317"/>
            <a:ext cx="62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18</a:t>
            </a:r>
            <a:endParaRPr lang="ru-RU" b="1" dirty="0"/>
          </a:p>
        </p:txBody>
      </p:sp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F0B8774C-08CF-326F-8AC5-A21E3D4064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4601112"/>
              </p:ext>
            </p:extLst>
          </p:nvPr>
        </p:nvGraphicFramePr>
        <p:xfrm>
          <a:off x="6270735" y="260131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5" name="Диаграмма 14">
            <a:extLst>
              <a:ext uri="{FF2B5EF4-FFF2-40B4-BE49-F238E27FC236}">
                <a16:creationId xmlns:a16="http://schemas.microsoft.com/office/drawing/2014/main" id="{027D3687-1B4D-9A51-247B-38D433E3E5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509456"/>
              </p:ext>
            </p:extLst>
          </p:nvPr>
        </p:nvGraphicFramePr>
        <p:xfrm>
          <a:off x="6270736" y="3429000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7E3DFB-A115-9C32-4A7A-80270E3C1BBC}"/>
                  </a:ext>
                </a:extLst>
              </p:cNvPr>
              <p:cNvSpPr txBox="1"/>
              <p:nvPr/>
            </p:nvSpPr>
            <p:spPr>
              <a:xfrm>
                <a:off x="695324" y="1632716"/>
                <a:ext cx="5400675" cy="43396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Входные данные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endParaRPr lang="ru-RU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Размер поля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10000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10000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Значение всех ячеек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1000000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Стартовая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0;0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Конечная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9999;9999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Разница:</a:t>
                </a:r>
              </a:p>
              <a:p>
                <a:endParaRPr lang="ru-RU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количеству итераций </a:t>
                </a:r>
                <a14:m>
                  <m:oMath xmlns:m="http://schemas.openxmlformats.org/officeDocument/2006/math"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времени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Эффективность:</a:t>
                </a:r>
              </a:p>
              <a:p>
                <a:endParaRPr lang="ru-RU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Оба алгоритма посещают все вершины</a:t>
                </a: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AE7E3DFB-A115-9C32-4A7A-80270E3C1B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" y="1632716"/>
                <a:ext cx="5400675" cy="4339650"/>
              </a:xfrm>
              <a:prstGeom prst="rect">
                <a:avLst/>
              </a:prstGeom>
              <a:blipFill>
                <a:blip r:embed="rId4"/>
                <a:stretch>
                  <a:fillRect l="-1129" t="-843" b="-154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70109446-23E3-46CC-9C93-B69F48CCE132}"/>
              </a:ext>
            </a:extLst>
          </p:cNvPr>
          <p:cNvSpPr txBox="1"/>
          <p:nvPr/>
        </p:nvSpPr>
        <p:spPr>
          <a:xfrm>
            <a:off x="695324" y="681103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Тесты (сложные)</a:t>
            </a:r>
          </a:p>
        </p:txBody>
      </p:sp>
    </p:spTree>
    <p:extLst>
      <p:ext uri="{BB962C8B-B14F-4D97-AF65-F5344CB8AC3E}">
        <p14:creationId xmlns:p14="http://schemas.microsoft.com/office/powerpoint/2010/main" val="39461367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A9063-880E-4280-6FF7-0C640A8A5E0D}"/>
              </a:ext>
            </a:extLst>
          </p:cNvPr>
          <p:cNvSpPr txBox="1"/>
          <p:nvPr/>
        </p:nvSpPr>
        <p:spPr>
          <a:xfrm>
            <a:off x="11496675" y="6164317"/>
            <a:ext cx="62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19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E78C5E-DEA6-2B0A-E38D-D1B621E5BF3D}"/>
                  </a:ext>
                </a:extLst>
              </p:cNvPr>
              <p:cNvSpPr txBox="1"/>
              <p:nvPr/>
            </p:nvSpPr>
            <p:spPr>
              <a:xfrm>
                <a:off x="695325" y="1634487"/>
                <a:ext cx="5400675" cy="44319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Входные данные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endParaRPr lang="ru-RU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Размер поля 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20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20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Тип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Лабиринт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Стартовая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5;18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Конечная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18;18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Разница:</a:t>
                </a:r>
              </a:p>
              <a:p>
                <a:endParaRPr lang="ru-RU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количеству итераций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8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времени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6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5</m:t>
                    </m:r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Эффективность:</a:t>
                </a:r>
              </a:p>
              <a:p>
                <a:endParaRPr lang="ru-RU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зависит от сложности лабиринта. </a:t>
                </a: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2E78C5E-DEA6-2B0A-E38D-D1B621E5B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634487"/>
                <a:ext cx="5400675" cy="4431983"/>
              </a:xfrm>
              <a:prstGeom prst="rect">
                <a:avLst/>
              </a:prstGeom>
              <a:blipFill>
                <a:blip r:embed="rId2"/>
                <a:stretch>
                  <a:fillRect l="-1129" t="-688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A5C7236D-F035-A4A7-D946-10B82575D4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7482311"/>
              </p:ext>
            </p:extLst>
          </p:nvPr>
        </p:nvGraphicFramePr>
        <p:xfrm>
          <a:off x="6270735" y="260131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8F1F313D-BA71-8542-B439-F1521EA60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02287990"/>
              </p:ext>
            </p:extLst>
          </p:nvPr>
        </p:nvGraphicFramePr>
        <p:xfrm>
          <a:off x="6270736" y="3429000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8847B9E2-D829-4CC6-9A25-D85A542ECBEA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Тесты (лабиринт)</a:t>
            </a:r>
          </a:p>
        </p:txBody>
      </p:sp>
    </p:spTree>
    <p:extLst>
      <p:ext uri="{BB962C8B-B14F-4D97-AF65-F5344CB8AC3E}">
        <p14:creationId xmlns:p14="http://schemas.microsoft.com/office/powerpoint/2010/main" val="760193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824F4E-D87E-FCF4-CC8F-DB5F6EF100DC}"/>
              </a:ext>
            </a:extLst>
          </p:cNvPr>
          <p:cNvSpPr txBox="1"/>
          <p:nvPr/>
        </p:nvSpPr>
        <p:spPr>
          <a:xfrm>
            <a:off x="880217" y="2151727"/>
            <a:ext cx="1100269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2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А* 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—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алгоритм, прокладывающий путь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наименьшей стоимости </a:t>
            </a:r>
            <a:r>
              <a:rPr lang="ru-RU" sz="32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во взвешенном графе</a:t>
            </a:r>
          </a:p>
          <a:p>
            <a:endParaRPr lang="ru-RU" sz="3200" b="0" i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от указанной начальной вершины</a:t>
            </a:r>
          </a:p>
          <a:p>
            <a:r>
              <a:rPr lang="ru-RU" sz="3200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до указанной конечной вершины.</a:t>
            </a:r>
            <a:endParaRPr lang="ru-RU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CE185A-ABD1-8719-D318-DF0F46B7C1F6}"/>
              </a:ext>
            </a:extLst>
          </p:cNvPr>
          <p:cNvSpPr txBox="1"/>
          <p:nvPr/>
        </p:nvSpPr>
        <p:spPr>
          <a:xfrm>
            <a:off x="11496675" y="6164317"/>
            <a:ext cx="52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2</a:t>
            </a:r>
            <a:endParaRPr lang="ru-RU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CA6F04-5251-4DEE-A961-C2DDAD2D27F0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Определение</a:t>
            </a:r>
          </a:p>
        </p:txBody>
      </p:sp>
    </p:spTree>
    <p:extLst>
      <p:ext uri="{BB962C8B-B14F-4D97-AF65-F5344CB8AC3E}">
        <p14:creationId xmlns:p14="http://schemas.microsoft.com/office/powerpoint/2010/main" val="7533567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A9063-880E-4280-6FF7-0C640A8A5E0D}"/>
              </a:ext>
            </a:extLst>
          </p:cNvPr>
          <p:cNvSpPr txBox="1"/>
          <p:nvPr/>
        </p:nvSpPr>
        <p:spPr>
          <a:xfrm>
            <a:off x="11496675" y="6164317"/>
            <a:ext cx="62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20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1EDD91-C44F-1EEE-9916-3CC84E704CBE}"/>
                  </a:ext>
                </a:extLst>
              </p:cNvPr>
              <p:cNvSpPr txBox="1"/>
              <p:nvPr/>
            </p:nvSpPr>
            <p:spPr>
              <a:xfrm>
                <a:off x="695325" y="1634643"/>
                <a:ext cx="5847365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Входные данные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endParaRPr lang="ru-RU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Размер поля </a:t>
                </a:r>
                <a14:m>
                  <m:oMath xmlns:m="http://schemas.openxmlformats.org/officeDocument/2006/math"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30</m:t>
                    </m:r>
                    <m:r>
                      <a:rPr lang="en-US" sz="20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30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Тип 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“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Пересеченная местность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</a:t>
                </a:r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Стартовая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(0;0)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Конечная ячейка</a:t>
                </a:r>
                <a:r>
                  <a:rPr 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29;29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Разница:</a:t>
                </a:r>
              </a:p>
              <a:p>
                <a:endParaRPr lang="ru-RU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количеству итераций </a:t>
                </a:r>
                <a14:m>
                  <m:oMath xmlns:m="http://schemas.openxmlformats.org/officeDocument/2006/math"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4</m:t>
                    </m:r>
                    <m:r>
                      <a:rPr lang="ru-RU" sz="20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по времени </a:t>
                </a:r>
                <a14:m>
                  <m:oMath xmlns:m="http://schemas.openxmlformats.org/officeDocument/2006/math"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</m:t>
                    </m:r>
                    <m:r>
                      <a:rPr lang="ru-RU" sz="20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7</m:t>
                    </m:r>
                    <m:r>
                      <a:rPr lang="ru-RU" sz="20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%</m:t>
                    </m:r>
                  </m:oMath>
                </a14:m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ru-RU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Эффективность:</a:t>
                </a:r>
              </a:p>
              <a:p>
                <a:endParaRPr lang="ru-RU" sz="12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алгоритм А* – стремится к конечной вершине алгоритм </a:t>
                </a:r>
                <a:r>
                  <a:rPr lang="ru-RU" sz="2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Дейкстры</a:t>
                </a:r>
                <a:r>
                  <a:rPr lang="ru-RU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посещает все доступные вершины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11EDD91-C44F-1EEE-9916-3CC84E704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634643"/>
                <a:ext cx="5847365" cy="5078313"/>
              </a:xfrm>
              <a:prstGeom prst="rect">
                <a:avLst/>
              </a:prstGeom>
              <a:blipFill>
                <a:blip r:embed="rId2"/>
                <a:stretch>
                  <a:fillRect l="-1043" t="-600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Диаграмма 1">
            <a:extLst>
              <a:ext uri="{FF2B5EF4-FFF2-40B4-BE49-F238E27FC236}">
                <a16:creationId xmlns:a16="http://schemas.microsoft.com/office/drawing/2014/main" id="{1F1A50C9-A76D-1F64-AA60-400A289BD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353963"/>
              </p:ext>
            </p:extLst>
          </p:nvPr>
        </p:nvGraphicFramePr>
        <p:xfrm>
          <a:off x="6270735" y="260131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0A479B5F-267B-341D-1819-1B3FA1B9CE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7915748"/>
              </p:ext>
            </p:extLst>
          </p:nvPr>
        </p:nvGraphicFramePr>
        <p:xfrm>
          <a:off x="6270736" y="3429000"/>
          <a:ext cx="5225939" cy="3174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2344CD09-2212-4247-A4F1-D7A22FA38359}"/>
              </a:ext>
            </a:extLst>
          </p:cNvPr>
          <p:cNvSpPr txBox="1"/>
          <p:nvPr/>
        </p:nvSpPr>
        <p:spPr>
          <a:xfrm>
            <a:off x="423369" y="655000"/>
            <a:ext cx="5847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Тесты (пересеченная местность)</a:t>
            </a:r>
          </a:p>
        </p:txBody>
      </p:sp>
    </p:spTree>
    <p:extLst>
      <p:ext uri="{BB962C8B-B14F-4D97-AF65-F5344CB8AC3E}">
        <p14:creationId xmlns:p14="http://schemas.microsoft.com/office/powerpoint/2010/main" val="249504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A9063-880E-4280-6FF7-0C640A8A5E0D}"/>
              </a:ext>
            </a:extLst>
          </p:cNvPr>
          <p:cNvSpPr txBox="1"/>
          <p:nvPr/>
        </p:nvSpPr>
        <p:spPr>
          <a:xfrm>
            <a:off x="11496675" y="6164317"/>
            <a:ext cx="62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21</a:t>
            </a:r>
            <a:endParaRPr lang="ru-RU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4E7D9-A402-50F0-03BD-9D0A6B02F320}"/>
              </a:ext>
            </a:extLst>
          </p:cNvPr>
          <p:cNvSpPr txBox="1"/>
          <p:nvPr/>
        </p:nvSpPr>
        <p:spPr>
          <a:xfrm>
            <a:off x="880217" y="1628507"/>
            <a:ext cx="969093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Предпочтительнее использовать:</a:t>
            </a:r>
          </a:p>
          <a:p>
            <a:endParaRPr lang="ru-RU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</a:t>
            </a:r>
            <a:r>
              <a:rPr lang="ru-RU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Дейкстры</a:t>
            </a:r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если требуется посещение всех вершин </a:t>
            </a:r>
          </a:p>
          <a:p>
            <a:endParaRPr lang="ru-RU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алгоритм А*, если требуется найти путь к одной вершине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E89DE3E-5FF1-447B-8003-A17C5AA8458F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Выводы исследования</a:t>
            </a:r>
          </a:p>
        </p:txBody>
      </p:sp>
    </p:spTree>
    <p:extLst>
      <p:ext uri="{BB962C8B-B14F-4D97-AF65-F5344CB8AC3E}">
        <p14:creationId xmlns:p14="http://schemas.microsoft.com/office/powerpoint/2010/main" val="4016233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A9063-880E-4280-6FF7-0C640A8A5E0D}"/>
              </a:ext>
            </a:extLst>
          </p:cNvPr>
          <p:cNvSpPr txBox="1"/>
          <p:nvPr/>
        </p:nvSpPr>
        <p:spPr>
          <a:xfrm>
            <a:off x="11496675" y="6164317"/>
            <a:ext cx="6230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22</a:t>
            </a:r>
            <a:endParaRPr lang="ru-RU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C4E7D9-A402-50F0-03BD-9D0A6B02F320}"/>
                  </a:ext>
                </a:extLst>
              </p:cNvPr>
              <p:cNvSpPr txBox="1"/>
              <p:nvPr/>
            </p:nvSpPr>
            <p:spPr>
              <a:xfrm>
                <a:off x="695324" y="2141154"/>
                <a:ext cx="9850186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ru-R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Изучен и реализован алгоритм А* для поля размером до </a:t>
                </a:r>
                <a14:m>
                  <m:oMath xmlns:m="http://schemas.openxmlformats.org/officeDocument/2006/math">
                    <m:r>
                      <a:rPr lang="ru-RU" sz="32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10000</m:t>
                    </m:r>
                    <m:r>
                      <a:rPr lang="en-US" sz="3200" i="1" dirty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×</m:t>
                    </m:r>
                    <m:r>
                      <a:rPr lang="ru-RU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10000</m:t>
                    </m:r>
                  </m:oMath>
                </a14:m>
                <a:r>
                  <a:rPr lang="ru-R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значениями до </a:t>
                </a:r>
                <a14:m>
                  <m:oMath xmlns:m="http://schemas.openxmlformats.org/officeDocument/2006/math">
                    <m:r>
                      <a:rPr lang="ru-RU" sz="3200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1000</m:t>
                    </m:r>
                    <m:r>
                      <a:rPr lang="ru-RU" sz="32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000</m:t>
                    </m:r>
                  </m:oMath>
                </a14:m>
                <a:endParaRPr lang="ru-RU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Проведено тестирование (37 тестов)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Реализован визуализатор алгоритма А*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ru-RU" sz="3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Выполнен сравнительный анализ с алгоритмом </a:t>
                </a:r>
                <a:r>
                  <a:rPr lang="ru-RU" sz="32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Дейкстры</a:t>
                </a:r>
                <a:endParaRPr lang="ru-RU" sz="2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9C4E7D9-A402-50F0-03BD-9D0A6B02F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" y="2141154"/>
                <a:ext cx="9850186" cy="3539430"/>
              </a:xfrm>
              <a:prstGeom prst="rect">
                <a:avLst/>
              </a:prstGeom>
              <a:blipFill>
                <a:blip r:embed="rId2"/>
                <a:stretch>
                  <a:fillRect l="-1361" t="-2410" b="-4475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4EBBAC4-8310-4055-B014-9C7447FD0198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</a:p>
        </p:txBody>
      </p:sp>
    </p:spTree>
    <p:extLst>
      <p:ext uri="{BB962C8B-B14F-4D97-AF65-F5344CB8AC3E}">
        <p14:creationId xmlns:p14="http://schemas.microsoft.com/office/powerpoint/2010/main" val="15779470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25907D-766A-C726-FBC2-5955D3E208F8}"/>
              </a:ext>
            </a:extLst>
          </p:cNvPr>
          <p:cNvSpPr txBox="1"/>
          <p:nvPr/>
        </p:nvSpPr>
        <p:spPr>
          <a:xfrm>
            <a:off x="801916" y="4389435"/>
            <a:ext cx="29061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Нильс Нильсон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96117A-9FFE-8FB8-21B2-1D48514ED02D}"/>
              </a:ext>
            </a:extLst>
          </p:cNvPr>
          <p:cNvSpPr txBox="1"/>
          <p:nvPr/>
        </p:nvSpPr>
        <p:spPr>
          <a:xfrm>
            <a:off x="4637131" y="4389435"/>
            <a:ext cx="3186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Бертрам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Рафаэль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454587-DD98-6536-DC77-C2FE3EA6A84C}"/>
              </a:ext>
            </a:extLst>
          </p:cNvPr>
          <p:cNvSpPr txBox="1"/>
          <p:nvPr/>
        </p:nvSpPr>
        <p:spPr>
          <a:xfrm>
            <a:off x="9255273" y="4389435"/>
            <a:ext cx="2333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Питер Харт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C259CC-84C3-C02A-F34A-1889EDB58E91}"/>
              </a:ext>
            </a:extLst>
          </p:cNvPr>
          <p:cNvSpPr txBox="1"/>
          <p:nvPr/>
        </p:nvSpPr>
        <p:spPr>
          <a:xfrm>
            <a:off x="801916" y="5841152"/>
            <a:ext cx="90870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Исходная статья опубликована в 1968 году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E5B6446-7AF6-0BF4-AC42-92B1EC08148A}"/>
              </a:ext>
            </a:extLst>
          </p:cNvPr>
          <p:cNvSpPr txBox="1"/>
          <p:nvPr/>
        </p:nvSpPr>
        <p:spPr>
          <a:xfrm>
            <a:off x="11496675" y="6164317"/>
            <a:ext cx="52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3</a:t>
            </a:r>
            <a:endParaRPr lang="ru-RU" b="1" dirty="0"/>
          </a:p>
        </p:txBody>
      </p:sp>
      <p:sp>
        <p:nvSpPr>
          <p:cNvPr id="25" name="Овал 24">
            <a:extLst>
              <a:ext uri="{FF2B5EF4-FFF2-40B4-BE49-F238E27FC236}">
                <a16:creationId xmlns:a16="http://schemas.microsoft.com/office/drawing/2014/main" id="{C31A72F5-A8B5-9D3E-93BD-F3BBB709F7D9}"/>
              </a:ext>
            </a:extLst>
          </p:cNvPr>
          <p:cNvSpPr/>
          <p:nvPr/>
        </p:nvSpPr>
        <p:spPr>
          <a:xfrm>
            <a:off x="983219" y="2062113"/>
            <a:ext cx="2333296" cy="2333296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Овал 25">
            <a:extLst>
              <a:ext uri="{FF2B5EF4-FFF2-40B4-BE49-F238E27FC236}">
                <a16:creationId xmlns:a16="http://schemas.microsoft.com/office/drawing/2014/main" id="{D3869F9E-4D89-3F4A-CD0D-FCCC79A24CD6}"/>
              </a:ext>
            </a:extLst>
          </p:cNvPr>
          <p:cNvSpPr/>
          <p:nvPr/>
        </p:nvSpPr>
        <p:spPr>
          <a:xfrm>
            <a:off x="5063610" y="2056139"/>
            <a:ext cx="2333296" cy="233329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Овал 27">
            <a:extLst>
              <a:ext uri="{FF2B5EF4-FFF2-40B4-BE49-F238E27FC236}">
                <a16:creationId xmlns:a16="http://schemas.microsoft.com/office/drawing/2014/main" id="{0DCE4051-05D7-0573-0C74-9B893A42502F}"/>
              </a:ext>
            </a:extLst>
          </p:cNvPr>
          <p:cNvSpPr/>
          <p:nvPr/>
        </p:nvSpPr>
        <p:spPr>
          <a:xfrm>
            <a:off x="9144000" y="2056139"/>
            <a:ext cx="2333296" cy="2333296"/>
          </a:xfrm>
          <a:prstGeom prst="ellipse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76DAF9-FB07-4A17-AF71-B285657343C3}"/>
              </a:ext>
            </a:extLst>
          </p:cNvPr>
          <p:cNvSpPr txBox="1"/>
          <p:nvPr/>
        </p:nvSpPr>
        <p:spPr>
          <a:xfrm>
            <a:off x="801916" y="606065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Авторы</a:t>
            </a:r>
          </a:p>
        </p:txBody>
      </p:sp>
    </p:spTree>
    <p:extLst>
      <p:ext uri="{BB962C8B-B14F-4D97-AF65-F5344CB8AC3E}">
        <p14:creationId xmlns:p14="http://schemas.microsoft.com/office/powerpoint/2010/main" val="2845817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ГИС запустил навигатор для грузовиков в Москве и Подмосковье">
            <a:extLst>
              <a:ext uri="{FF2B5EF4-FFF2-40B4-BE49-F238E27FC236}">
                <a16:creationId xmlns:a16="http://schemas.microsoft.com/office/drawing/2014/main" id="{FAF269CC-2F10-79FA-B0F6-A4AAB0512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672" t="8935" r="13677" b="5580"/>
          <a:stretch/>
        </p:blipFill>
        <p:spPr bwMode="auto">
          <a:xfrm>
            <a:off x="1285746" y="1786961"/>
            <a:ext cx="2741623" cy="4266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D873F22-60AE-EA46-C32E-6FF2EEEBCF97}"/>
              </a:ext>
            </a:extLst>
          </p:cNvPr>
          <p:cNvSpPr txBox="1"/>
          <p:nvPr/>
        </p:nvSpPr>
        <p:spPr>
          <a:xfrm>
            <a:off x="1103582" y="6241261"/>
            <a:ext cx="3105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картах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891FC0-7229-0CD8-8312-7D970AD74DCF}"/>
              </a:ext>
            </a:extLst>
          </p:cNvPr>
          <p:cNvSpPr txBox="1"/>
          <p:nvPr/>
        </p:nvSpPr>
        <p:spPr>
          <a:xfrm>
            <a:off x="5622628" y="6214397"/>
            <a:ext cx="43516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различных компьютерных играх для поиска оптимального маршрута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F48379-7765-39B3-9DB9-36E14D6C01A5}"/>
              </a:ext>
            </a:extLst>
          </p:cNvPr>
          <p:cNvSpPr txBox="1"/>
          <p:nvPr/>
        </p:nvSpPr>
        <p:spPr>
          <a:xfrm>
            <a:off x="11496675" y="6164317"/>
            <a:ext cx="52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4</a:t>
            </a:r>
            <a:endParaRPr lang="ru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5927A6-0AC6-4ABF-8FE3-C9EABA905179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Применение алгоритма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A*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Цивилизация 6, 5-й ход, сложность бессмертный | Пикабу">
            <a:extLst>
              <a:ext uri="{FF2B5EF4-FFF2-40B4-BE49-F238E27FC236}">
                <a16:creationId xmlns:a16="http://schemas.microsoft.com/office/drawing/2014/main" id="{AC63A9D2-DBD5-402B-9EA4-4511C0414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761" y="1786961"/>
            <a:ext cx="3500964" cy="1969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Dead Space 3 — Как найти спрятанные припасы и тайник? - Rumbiq">
            <a:extLst>
              <a:ext uri="{FF2B5EF4-FFF2-40B4-BE49-F238E27FC236}">
                <a16:creationId xmlns:a16="http://schemas.microsoft.com/office/drawing/2014/main" id="{8D6CDDB9-E6ED-4A7D-B283-39FC0D1B2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761" y="3885146"/>
            <a:ext cx="3500964" cy="218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457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38E898-BBDA-7D41-05F6-1FB5B0D9F561}"/>
              </a:ext>
            </a:extLst>
          </p:cNvPr>
          <p:cNvSpPr txBox="1"/>
          <p:nvPr/>
        </p:nvSpPr>
        <p:spPr>
          <a:xfrm>
            <a:off x="695324" y="2692964"/>
            <a:ext cx="912265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Изучить алгоритм А*</a:t>
            </a: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Реализовать алгоритм А* с визуализацией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Провести сравнительный анализ алгоритма А* и алгоритма </a:t>
            </a:r>
            <a:r>
              <a:rPr lang="ru-RU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Дейкстры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AC0C8E-0002-2D38-B313-25CD2550CEF1}"/>
              </a:ext>
            </a:extLst>
          </p:cNvPr>
          <p:cNvSpPr txBox="1"/>
          <p:nvPr/>
        </p:nvSpPr>
        <p:spPr>
          <a:xfrm>
            <a:off x="11496674" y="6164317"/>
            <a:ext cx="6953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5</a:t>
            </a:r>
            <a:endParaRPr lang="ru-RU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49A71ED-84F8-4E3D-ABE4-4B0BC75470EE}"/>
              </a:ext>
            </a:extLst>
          </p:cNvPr>
          <p:cNvSpPr txBox="1"/>
          <p:nvPr/>
        </p:nvSpPr>
        <p:spPr>
          <a:xfrm>
            <a:off x="695324" y="591133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Постановка задачи</a:t>
            </a:r>
          </a:p>
        </p:txBody>
      </p:sp>
    </p:spTree>
    <p:extLst>
      <p:ext uri="{BB962C8B-B14F-4D97-AF65-F5344CB8AC3E}">
        <p14:creationId xmlns:p14="http://schemas.microsoft.com/office/powerpoint/2010/main" val="1332579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29C520-B326-EADF-4B11-F6443F42F710}"/>
              </a:ext>
            </a:extLst>
          </p:cNvPr>
          <p:cNvSpPr txBox="1"/>
          <p:nvPr/>
        </p:nvSpPr>
        <p:spPr>
          <a:xfrm>
            <a:off x="574292" y="1659285"/>
            <a:ext cx="110434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𝑓(𝑣) = 𝑔(𝑣) + ℎ(𝑣)</a:t>
            </a:r>
          </a:p>
          <a:p>
            <a:pPr algn="ctr"/>
            <a:endParaRPr lang="ru-RU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𝑣</a:t>
            </a:r>
            <a:r>
              <a:rPr lang="ru-RU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текущая вершина,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𝑔(𝑣) — наименьшая стоимость пути в 𝑣 из         		             		  указанной начальной вершины,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ℎ(𝑣) — эвристическое приближение </a:t>
            </a:r>
          </a:p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  стоимости пути от 𝑣 до конечной вершины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8BFB47-2C90-316F-9183-50FB343898C4}"/>
              </a:ext>
            </a:extLst>
          </p:cNvPr>
          <p:cNvSpPr txBox="1"/>
          <p:nvPr/>
        </p:nvSpPr>
        <p:spPr>
          <a:xfrm>
            <a:off x="11496675" y="6164317"/>
            <a:ext cx="52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6</a:t>
            </a:r>
            <a:endParaRPr lang="ru-RU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E04FD-97F4-4965-82A7-F3C0B7DF5006}"/>
              </a:ext>
            </a:extLst>
          </p:cNvPr>
          <p:cNvSpPr txBox="1"/>
          <p:nvPr/>
        </p:nvSpPr>
        <p:spPr>
          <a:xfrm>
            <a:off x="974221" y="548106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Эвристика</a:t>
            </a:r>
          </a:p>
        </p:txBody>
      </p:sp>
    </p:spTree>
    <p:extLst>
      <p:ext uri="{BB962C8B-B14F-4D97-AF65-F5344CB8AC3E}">
        <p14:creationId xmlns:p14="http://schemas.microsoft.com/office/powerpoint/2010/main" val="2196626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CCFD1-131F-44E2-D857-41D117EC6FAA}"/>
                  </a:ext>
                </a:extLst>
              </p:cNvPr>
              <p:cNvSpPr txBox="1"/>
              <p:nvPr/>
            </p:nvSpPr>
            <p:spPr>
              <a:xfrm>
                <a:off x="695325" y="2359855"/>
                <a:ext cx="10801350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Эвристическая оценка ℎ(𝑣) допустима,</a:t>
                </a:r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если для любой вершины 𝑣 </a:t>
                </a:r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ru-RU" sz="36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ВЕС </a:t>
                </a:r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искомого пути от 𝑣 до цели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6BCCFD1-131F-44E2-D857-41D117EC6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2359855"/>
                <a:ext cx="10801350" cy="1754326"/>
              </a:xfrm>
              <a:prstGeom prst="rect">
                <a:avLst/>
              </a:prstGeom>
              <a:blipFill>
                <a:blip r:embed="rId2"/>
                <a:stretch>
                  <a:fillRect l="-1693" t="-5208" b="-12153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EA142B04-354A-1D3B-42DE-EE9BF0535F31}"/>
              </a:ext>
            </a:extLst>
          </p:cNvPr>
          <p:cNvSpPr txBox="1"/>
          <p:nvPr/>
        </p:nvSpPr>
        <p:spPr>
          <a:xfrm>
            <a:off x="11496675" y="6164317"/>
            <a:ext cx="52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7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47F423-410E-4727-9B8A-3A0F871841D5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Утверждение 1</a:t>
            </a:r>
          </a:p>
        </p:txBody>
      </p:sp>
    </p:spTree>
    <p:extLst>
      <p:ext uri="{BB962C8B-B14F-4D97-AF65-F5344CB8AC3E}">
        <p14:creationId xmlns:p14="http://schemas.microsoft.com/office/powerpoint/2010/main" val="3292025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37B879-34A4-08F7-C0EA-751F49FA0172}"/>
                  </a:ext>
                </a:extLst>
              </p:cNvPr>
              <p:cNvSpPr txBox="1"/>
              <p:nvPr/>
            </p:nvSpPr>
            <p:spPr>
              <a:xfrm>
                <a:off x="880217" y="2274838"/>
                <a:ext cx="1037206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Эвристическая функция ℎ(𝑣) монотонная,</a:t>
                </a:r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если для любой вершины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и ее потомка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	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ru-RU" sz="3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ru-RU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где </a:t>
                </a:r>
                <a14:m>
                  <m:oMath xmlns:m="http://schemas.openxmlformats.org/officeDocument/2006/math"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 вес ребра от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до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ru-RU" sz="3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37B879-34A4-08F7-C0EA-751F49FA0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17" y="2274838"/>
                <a:ext cx="10372068" cy="2308324"/>
              </a:xfrm>
              <a:prstGeom prst="rect">
                <a:avLst/>
              </a:prstGeom>
              <a:blipFill>
                <a:blip r:embed="rId2"/>
                <a:stretch>
                  <a:fillRect l="-1763" t="-3958" b="-8707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83674E23-B737-E61A-96FB-003D4A59FE9A}"/>
              </a:ext>
            </a:extLst>
          </p:cNvPr>
          <p:cNvSpPr txBox="1"/>
          <p:nvPr/>
        </p:nvSpPr>
        <p:spPr>
          <a:xfrm>
            <a:off x="11496675" y="6164317"/>
            <a:ext cx="52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8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22AA9A-6C6C-4DFA-A668-8AF13E040363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Утверждение 2</a:t>
            </a:r>
          </a:p>
        </p:txBody>
      </p:sp>
    </p:spTree>
    <p:extLst>
      <p:ext uri="{BB962C8B-B14F-4D97-AF65-F5344CB8AC3E}">
        <p14:creationId xmlns:p14="http://schemas.microsoft.com/office/powerpoint/2010/main" val="10609100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B51717-9A8A-90B6-1B1F-D39BF5030080}"/>
              </a:ext>
            </a:extLst>
          </p:cNvPr>
          <p:cNvSpPr txBox="1"/>
          <p:nvPr/>
        </p:nvSpPr>
        <p:spPr>
          <a:xfrm>
            <a:off x="798070" y="2828835"/>
            <a:ext cx="95759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Любая монотонная эвристика допустима, однако обратное неверно.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14A0E1-D3BB-81A1-8401-38EF7894FB69}"/>
              </a:ext>
            </a:extLst>
          </p:cNvPr>
          <p:cNvSpPr txBox="1"/>
          <p:nvPr/>
        </p:nvSpPr>
        <p:spPr>
          <a:xfrm>
            <a:off x="11496675" y="6164317"/>
            <a:ext cx="52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9</a:t>
            </a:r>
            <a:endParaRPr lang="ru-RU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6E603A-1B0B-4C8E-80EE-DC637CC25424}"/>
              </a:ext>
            </a:extLst>
          </p:cNvPr>
          <p:cNvSpPr txBox="1"/>
          <p:nvPr/>
        </p:nvSpPr>
        <p:spPr>
          <a:xfrm>
            <a:off x="880217" y="693682"/>
            <a:ext cx="79048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Теорема</a:t>
            </a:r>
          </a:p>
        </p:txBody>
      </p:sp>
    </p:spTree>
    <p:extLst>
      <p:ext uri="{BB962C8B-B14F-4D97-AF65-F5344CB8AC3E}">
        <p14:creationId xmlns:p14="http://schemas.microsoft.com/office/powerpoint/2010/main" val="3380399824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2657</TotalTime>
  <Words>738</Words>
  <Application>Microsoft Office PowerPoint</Application>
  <PresentationFormat>Широкоэкранный</PresentationFormat>
  <Paragraphs>204</Paragraphs>
  <Slides>22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Times New Roman</vt:lpstr>
      <vt:lpstr>Trebuchet MS</vt:lpstr>
      <vt:lpstr>Wingdings 3</vt:lpstr>
      <vt:lpstr>Аспект</vt:lpstr>
      <vt:lpstr>Алгоритм А*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Алгоритм А*</dc:title>
  <dc:creator>Юрий Донской</dc:creator>
  <cp:lastModifiedBy>Михаил Чен</cp:lastModifiedBy>
  <cp:revision>36</cp:revision>
  <dcterms:created xsi:type="dcterms:W3CDTF">2022-12-10T06:44:39Z</dcterms:created>
  <dcterms:modified xsi:type="dcterms:W3CDTF">2023-03-31T12:25:09Z</dcterms:modified>
</cp:coreProperties>
</file>